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3"/>
  </p:notesMasterIdLst>
  <p:sldIdLst>
    <p:sldId id="276" r:id="rId3"/>
    <p:sldId id="409" r:id="rId4"/>
    <p:sldId id="411" r:id="rId5"/>
    <p:sldId id="413" r:id="rId6"/>
    <p:sldId id="422" r:id="rId7"/>
    <p:sldId id="414" r:id="rId8"/>
    <p:sldId id="415" r:id="rId9"/>
    <p:sldId id="416" r:id="rId10"/>
    <p:sldId id="417" r:id="rId11"/>
    <p:sldId id="418" r:id="rId12"/>
    <p:sldId id="423" r:id="rId13"/>
    <p:sldId id="419" r:id="rId14"/>
    <p:sldId id="420" r:id="rId15"/>
    <p:sldId id="378" r:id="rId16"/>
    <p:sldId id="391" r:id="rId17"/>
    <p:sldId id="380" r:id="rId18"/>
    <p:sldId id="382" r:id="rId19"/>
    <p:sldId id="381" r:id="rId20"/>
    <p:sldId id="393" r:id="rId21"/>
    <p:sldId id="394" r:id="rId22"/>
    <p:sldId id="383" r:id="rId23"/>
    <p:sldId id="395" r:id="rId24"/>
    <p:sldId id="384" r:id="rId25"/>
    <p:sldId id="396" r:id="rId26"/>
    <p:sldId id="397" r:id="rId27"/>
    <p:sldId id="398" r:id="rId28"/>
    <p:sldId id="399" r:id="rId29"/>
    <p:sldId id="400" r:id="rId30"/>
    <p:sldId id="407" r:id="rId31"/>
    <p:sldId id="385" r:id="rId32"/>
    <p:sldId id="386" r:id="rId33"/>
    <p:sldId id="388" r:id="rId34"/>
    <p:sldId id="401" r:id="rId35"/>
    <p:sldId id="402" r:id="rId36"/>
    <p:sldId id="403" r:id="rId37"/>
    <p:sldId id="408" r:id="rId38"/>
    <p:sldId id="387" r:id="rId39"/>
    <p:sldId id="404" r:id="rId40"/>
    <p:sldId id="405" r:id="rId41"/>
    <p:sldId id="40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autoAdjust="0"/>
    <p:restoredTop sz="84326"/>
  </p:normalViewPr>
  <p:slideViewPr>
    <p:cSldViewPr snapToGrid="0" snapToObjects="1" showGuides="1">
      <p:cViewPr varScale="1">
        <p:scale>
          <a:sx n="92" d="100"/>
          <a:sy n="92" d="100"/>
        </p:scale>
        <p:origin x="464" y="176"/>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5</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12</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29</a:t>
            </a:fld>
            <a:endParaRPr lang="en-US"/>
          </a:p>
        </p:txBody>
      </p:sp>
    </p:spTree>
    <p:extLst>
      <p:ext uri="{BB962C8B-B14F-4D97-AF65-F5344CB8AC3E}">
        <p14:creationId xmlns:p14="http://schemas.microsoft.com/office/powerpoint/2010/main" val="59869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32</a:t>
            </a:fld>
            <a:endParaRPr lang="en-US"/>
          </a:p>
        </p:txBody>
      </p:sp>
    </p:spTree>
    <p:extLst>
      <p:ext uri="{BB962C8B-B14F-4D97-AF65-F5344CB8AC3E}">
        <p14:creationId xmlns:p14="http://schemas.microsoft.com/office/powerpoint/2010/main" val="177140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Fast_Fourier_transform" TargetMode="Externa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 Science Methods for Clean Energy Research </a:t>
            </a:r>
            <a:endParaRPr lang="en-US" dirty="0"/>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dirty="0" smtClean="0"/>
              <a:t>Feb </a:t>
            </a:r>
            <a:r>
              <a:rPr lang="en-US" dirty="0" smtClean="0"/>
              <a:t>15, </a:t>
            </a:r>
            <a:r>
              <a:rPr lang="en-US" dirty="0" smtClean="0"/>
              <a:t>2017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smtClean="0"/>
              <a:t>You will need the HCEPD_100K.csv file (or the path to it) for python example time today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25" y="3902032"/>
            <a:ext cx="3371875" cy="2955968"/>
          </a:xfrm>
          <a:prstGeom prst="rect">
            <a:avLst/>
          </a:prstGeom>
        </p:spPr>
      </p:pic>
      <p:sp>
        <p:nvSpPr>
          <p:cNvPr id="7" name="Text Placeholder 3"/>
          <p:cNvSpPr txBox="1">
            <a:spLocks/>
          </p:cNvSpPr>
          <p:nvPr/>
        </p:nvSpPr>
        <p:spPr>
          <a:xfrm>
            <a:off x="2509623" y="5456735"/>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Jim’s dog got a haircut and a bath, now has boot-shaped feet</a:t>
            </a:r>
            <a:endParaRPr lang="en-US" sz="2000" dirty="0"/>
          </a:p>
        </p:txBody>
      </p:sp>
    </p:spTree>
    <p:extLst>
      <p:ext uri="{BB962C8B-B14F-4D97-AF65-F5344CB8AC3E}">
        <p14:creationId xmlns:p14="http://schemas.microsoft.com/office/powerpoint/2010/main" val="38632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Residual standard error </a:t>
            </a:r>
          </a:p>
          <a:p>
            <a:endParaRPr lang="en-US" dirty="0"/>
          </a:p>
          <a:p>
            <a:endParaRPr lang="en-US" dirty="0" smtClean="0"/>
          </a:p>
          <a:p>
            <a:endParaRPr lang="en-US" dirty="0" smtClean="0"/>
          </a:p>
          <a:p>
            <a:pPr lvl="1"/>
            <a:r>
              <a:rPr lang="en-US" dirty="0" smtClean="0"/>
              <a:t>A measure of the </a:t>
            </a:r>
            <a:r>
              <a:rPr lang="en-US" b="0" dirty="0" smtClean="0"/>
              <a:t>lack of fit</a:t>
            </a:r>
            <a:r>
              <a:rPr lang="en-US" dirty="0" smtClean="0"/>
              <a:t> of your model (</a:t>
            </a:r>
            <a:r>
              <a:rPr lang="en-US" b="0" u="sng" dirty="0" smtClean="0"/>
              <a:t>in units of Y!</a:t>
            </a:r>
            <a:r>
              <a:rPr lang="en-US" dirty="0" smtClean="0"/>
              <a:t>)</a:t>
            </a:r>
          </a:p>
          <a:p>
            <a:r>
              <a:rPr lang="en-US" dirty="0" smtClean="0"/>
              <a:t>R</a:t>
            </a:r>
            <a:r>
              <a:rPr lang="en-US" baseline="30000" dirty="0" smtClean="0"/>
              <a:t>2</a:t>
            </a:r>
            <a:r>
              <a:rPr lang="en-US" dirty="0" smtClean="0"/>
              <a:t> 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r>
              <a:rPr lang="en-US" sz="1600" dirty="0" smtClean="0"/>
              <a:t>TSS </a:t>
            </a:r>
            <a:r>
              <a:rPr lang="en-US" sz="1600" dirty="0"/>
              <a:t>measures the total variance in the response Y  , and can be </a:t>
            </a:r>
            <a:r>
              <a:rPr lang="en-US" sz="1600" dirty="0" smtClean="0"/>
              <a:t>squares thought </a:t>
            </a:r>
            <a:r>
              <a:rPr lang="en-US" sz="1600" dirty="0"/>
              <a:t>of as the amount of variability inherent in the response before </a:t>
            </a:r>
            <a:r>
              <a:rPr lang="en-US" sz="1600" dirty="0" smtClean="0"/>
              <a:t>the regression </a:t>
            </a:r>
            <a:r>
              <a:rPr lang="en-US" sz="1600" dirty="0"/>
              <a:t>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402399"/>
            <a:ext cx="4670363" cy="680277"/>
          </a:xfrm>
          <a:prstGeom prst="rect">
            <a:avLst/>
          </a:prstGeom>
        </p:spPr>
      </p:pic>
      <p:pic>
        <p:nvPicPr>
          <p:cNvPr id="4" name="Picture 3"/>
          <p:cNvPicPr>
            <a:picLocks noChangeAspect="1"/>
          </p:cNvPicPr>
          <p:nvPr/>
        </p:nvPicPr>
        <p:blipFill>
          <a:blip r:embed="rId4"/>
          <a:stretch>
            <a:fillRect/>
          </a:stretch>
        </p:blipFill>
        <p:spPr>
          <a:xfrm>
            <a:off x="5128424" y="4540963"/>
            <a:ext cx="2037689" cy="391521"/>
          </a:xfrm>
          <a:prstGeom prst="rect">
            <a:avLst/>
          </a:prstGeom>
        </p:spPr>
      </p:pic>
    </p:spTree>
    <p:extLst>
      <p:ext uri="{BB962C8B-B14F-4D97-AF65-F5344CB8AC3E}">
        <p14:creationId xmlns:p14="http://schemas.microsoft.com/office/powerpoint/2010/main" val="1818548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a:t>
            </a:r>
            <a:r>
              <a:rPr lang="en-US" baseline="30000" dirty="0" smtClean="0"/>
              <a:t>2</a:t>
            </a:r>
            <a:r>
              <a:rPr lang="en-US" dirty="0" smtClean="0"/>
              <a:t> </a:t>
            </a:r>
            <a:r>
              <a:rPr lang="en-US" dirty="0" smtClean="0"/>
              <a:t>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pPr marL="0">
              <a:spcBef>
                <a:spcPts val="0"/>
              </a:spcBef>
            </a:pPr>
            <a:r>
              <a:rPr lang="en-US" sz="1600" dirty="0" smtClean="0"/>
              <a:t>TSS </a:t>
            </a:r>
            <a:r>
              <a:rPr lang="en-US" sz="1600" dirty="0"/>
              <a:t>measures the total variance in the response </a:t>
            </a:r>
            <a:r>
              <a:rPr lang="en-US" sz="1600" dirty="0" smtClean="0"/>
              <a:t>Y, </a:t>
            </a:r>
            <a:r>
              <a:rPr lang="en-US" sz="1600" dirty="0"/>
              <a:t>and can be </a:t>
            </a:r>
            <a:r>
              <a:rPr lang="en-US" sz="1600" dirty="0" smtClean="0"/>
              <a:t>squares thought </a:t>
            </a:r>
            <a:r>
              <a:rPr lang="en-US" sz="1600" dirty="0"/>
              <a:t>of </a:t>
            </a:r>
            <a:r>
              <a:rPr lang="en-US" sz="1600" dirty="0" smtClean="0"/>
              <a:t>as the </a:t>
            </a:r>
            <a:r>
              <a:rPr lang="en-US" sz="1600" dirty="0"/>
              <a:t>amount of variability inherent in the response before </a:t>
            </a:r>
            <a:r>
              <a:rPr lang="en-US" sz="1600" dirty="0" smtClean="0"/>
              <a:t>the regression </a:t>
            </a:r>
            <a:r>
              <a:rPr lang="en-US" sz="1600" dirty="0"/>
              <a:t>is performed</a:t>
            </a:r>
            <a:r>
              <a:rPr lang="en-US" dirty="0" smtClean="0"/>
              <a:t>.</a:t>
            </a:r>
          </a:p>
          <a:p>
            <a:pPr marL="0"/>
            <a:endParaRPr lang="en-US" sz="1600" dirty="0" smtClean="0"/>
          </a:p>
          <a:p>
            <a:r>
              <a:rPr lang="en-US" sz="1600" dirty="0" smtClean="0"/>
              <a:t>RSS is the amount </a:t>
            </a:r>
            <a:r>
              <a:rPr lang="en-US" sz="1600" dirty="0"/>
              <a:t>of </a:t>
            </a:r>
            <a:r>
              <a:rPr lang="en-US" sz="1600" dirty="0" smtClean="0"/>
              <a:t>variability that </a:t>
            </a:r>
            <a:r>
              <a:rPr lang="en-US" sz="1600" dirty="0"/>
              <a:t>is left unexplained after performing the </a:t>
            </a:r>
            <a:r>
              <a:rPr lang="en-US" sz="1600" dirty="0" smtClean="0"/>
              <a:t>regression.</a:t>
            </a:r>
          </a:p>
          <a:p>
            <a:endParaRPr lang="en-US" sz="1600" dirty="0" smtClean="0"/>
          </a:p>
          <a:p>
            <a:r>
              <a:rPr lang="en-US" sz="1600" dirty="0" smtClean="0"/>
              <a:t>TSS</a:t>
            </a:r>
            <a:r>
              <a:rPr lang="en-US" sz="1600" dirty="0"/>
              <a:t>− </a:t>
            </a:r>
            <a:r>
              <a:rPr lang="en-US" sz="1600" dirty="0" smtClean="0"/>
              <a:t>RSS measures </a:t>
            </a:r>
            <a:r>
              <a:rPr lang="en-US" sz="1600" dirty="0"/>
              <a:t>the amount of variability in the response that is explained (</a:t>
            </a:r>
            <a:r>
              <a:rPr lang="en-US" sz="1600" dirty="0" smtClean="0"/>
              <a:t>or removed</a:t>
            </a:r>
            <a:r>
              <a:rPr lang="en-US" sz="1600" dirty="0"/>
              <a:t>) by performing the regression, and R2  measures the </a:t>
            </a:r>
            <a:r>
              <a:rPr lang="en-US" sz="1600" dirty="0" smtClean="0"/>
              <a:t>proportion of </a:t>
            </a:r>
            <a:r>
              <a:rPr lang="en-US" sz="1600" dirty="0"/>
              <a:t>variability in Y that can be explained using X </a:t>
            </a:r>
            <a:r>
              <a:rPr lang="en-US" sz="1600" dirty="0" smtClean="0"/>
              <a:t>.</a:t>
            </a:r>
            <a:endParaRPr lang="en-US" sz="1600" dirty="0"/>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Quick example of SLR and P-value calculation with </a:t>
            </a:r>
            <a:r>
              <a:rPr lang="en-US" dirty="0" err="1" smtClean="0"/>
              <a:t>scikit</a:t>
            </a:r>
            <a:r>
              <a:rPr lang="en-US" dirty="0" smtClean="0"/>
              <a:t>-learn</a:t>
            </a:r>
            <a:endParaRPr lang="en-US" dirty="0"/>
          </a:p>
        </p:txBody>
      </p:sp>
      <p:sp>
        <p:nvSpPr>
          <p:cNvPr id="3" name="Text Placeholder 2"/>
          <p:cNvSpPr>
            <a:spLocks noGrp="1"/>
          </p:cNvSpPr>
          <p:nvPr>
            <p:ph type="body" sz="quarter" idx="11"/>
          </p:nvPr>
        </p:nvSpPr>
        <p:spPr/>
        <p:txBody>
          <a:bodyPr/>
          <a:lstStyle/>
          <a:p>
            <a:endParaRPr lang="en-US" dirty="0" smtClean="0"/>
          </a:p>
          <a:p>
            <a:r>
              <a:rPr lang="en-US" dirty="0" smtClean="0"/>
              <a:t>Grab the notebook for today and practice some SLR</a:t>
            </a:r>
            <a:r>
              <a:rPr lang="en-US" dirty="0" smtClean="0"/>
              <a:t>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correlation </a:t>
            </a:r>
          </a:p>
          <a:p>
            <a:r>
              <a:rPr lang="en-US" dirty="0" smtClean="0"/>
              <a:t>(we will need this in multiple regression)</a:t>
            </a:r>
            <a:endParaRPr lang="en-US" dirty="0"/>
          </a:p>
        </p:txBody>
      </p:sp>
      <p:sp>
        <p:nvSpPr>
          <p:cNvPr id="3" name="Text Placeholder 2"/>
          <p:cNvSpPr>
            <a:spLocks noGrp="1"/>
          </p:cNvSpPr>
          <p:nvPr>
            <p:ph type="body" sz="quarter" idx="11"/>
          </p:nvPr>
        </p:nvSpPr>
        <p:spPr>
          <a:xfrm>
            <a:off x="659305" y="1736725"/>
            <a:ext cx="8196210" cy="1642579"/>
          </a:xfrm>
        </p:spPr>
        <p:txBody>
          <a:bodyPr/>
          <a:lstStyle/>
          <a:p>
            <a:r>
              <a:rPr lang="en-US" dirty="0" smtClean="0"/>
              <a:t>Recall the basic descriptor </a:t>
            </a:r>
            <a:r>
              <a:rPr lang="mr-IN" dirty="0" smtClean="0"/>
              <a:t>–</a:t>
            </a:r>
            <a:r>
              <a:rPr lang="en-US" dirty="0" smtClean="0"/>
              <a:t> correlation coefficient or simply </a:t>
            </a:r>
            <a:r>
              <a:rPr lang="en-US" b="0" dirty="0" smtClean="0"/>
              <a:t>correlation</a:t>
            </a:r>
            <a:r>
              <a:rPr lang="en-US" dirty="0" smtClean="0"/>
              <a:t>, which we use to describe trends in our data and relationship between variables </a:t>
            </a:r>
            <a:endParaRPr lang="en-US" dirty="0"/>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t>
            </a:r>
            <a:endParaRPr lang="en-US" dirty="0"/>
          </a:p>
        </p:txBody>
      </p:sp>
      <p:sp>
        <p:nvSpPr>
          <p:cNvPr id="3" name="Text Placeholder 2"/>
          <p:cNvSpPr>
            <a:spLocks noGrp="1"/>
          </p:cNvSpPr>
          <p:nvPr>
            <p:ph type="body" sz="quarter" idx="11"/>
          </p:nvPr>
        </p:nvSpPr>
        <p:spPr/>
        <p:txBody>
          <a:bodyPr/>
          <a:lstStyle/>
          <a:p>
            <a:r>
              <a:rPr lang="en-US" dirty="0" smtClean="0"/>
              <a:t>Concept: independently assess the variation in Y with different values of X: </a:t>
            </a:r>
          </a:p>
          <a:p>
            <a:endParaRPr lang="en-US" dirty="0"/>
          </a:p>
          <a:p>
            <a:endParaRPr lang="en-US" dirty="0" smtClean="0"/>
          </a:p>
          <a:p>
            <a:r>
              <a:rPr lang="en-US" dirty="0" smtClean="0"/>
              <a:t>As with SLR, the coefficients are determined by setting the analytical partial derivatives to zero and solving the resultant </a:t>
            </a:r>
            <a:r>
              <a:rPr lang="en-US" i="1" dirty="0" smtClean="0"/>
              <a:t>p+1</a:t>
            </a:r>
            <a:r>
              <a:rPr lang="en-US" dirty="0" smtClean="0"/>
              <a:t> linear equations</a:t>
            </a:r>
          </a:p>
          <a:p>
            <a:r>
              <a:rPr lang="en-US" dirty="0" smtClean="0"/>
              <a:t>As with SLR there is an exact solution </a:t>
            </a:r>
          </a:p>
          <a:p>
            <a:pPr lvl="1"/>
            <a:r>
              <a:rPr lang="en-US" dirty="0" smtClean="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Python break /examples </a:t>
            </a:r>
            <a:endParaRPr lang="en-US" dirty="0"/>
          </a:p>
        </p:txBody>
      </p:sp>
      <p:sp>
        <p:nvSpPr>
          <p:cNvPr id="3" name="Text Placeholder 2"/>
          <p:cNvSpPr>
            <a:spLocks noGrp="1"/>
          </p:cNvSpPr>
          <p:nvPr>
            <p:ph type="body" sz="quarter" idx="11"/>
          </p:nvPr>
        </p:nvSpPr>
        <p:spPr/>
        <p:txBody>
          <a:bodyPr/>
          <a:lstStyle/>
          <a:p>
            <a:r>
              <a:rPr lang="en-US" dirty="0" smtClean="0"/>
              <a:t>&lt;&lt;instructions&gt;&gt; </a:t>
            </a:r>
            <a:endParaRPr lang="en-US" dirty="0"/>
          </a:p>
        </p:txBody>
      </p:sp>
    </p:spTree>
    <p:extLst>
      <p:ext uri="{BB962C8B-B14F-4D97-AF65-F5344CB8AC3E}">
        <p14:creationId xmlns:p14="http://schemas.microsoft.com/office/powerpoint/2010/main" val="917993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questions with multi-parameter fits</a:t>
            </a:r>
            <a:endParaRPr lang="en-US" dirty="0"/>
          </a:p>
        </p:txBody>
      </p:sp>
      <p:sp>
        <p:nvSpPr>
          <p:cNvPr id="3" name="Text Placeholder 2"/>
          <p:cNvSpPr>
            <a:spLocks noGrp="1"/>
          </p:cNvSpPr>
          <p:nvPr>
            <p:ph type="body" sz="quarter" idx="11"/>
          </p:nvPr>
        </p:nvSpPr>
        <p:spPr/>
        <p:txBody>
          <a:bodyPr/>
          <a:lstStyle/>
          <a:p>
            <a:r>
              <a:rPr lang="en-US" dirty="0" smtClean="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t>
            </a:r>
            <a:r>
              <a:rPr lang="en-US" dirty="0" smtClean="0"/>
              <a:t>and </a:t>
            </a:r>
            <a:r>
              <a:rPr lang="en-US" dirty="0"/>
              <a:t>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smtClean="0"/>
              <a:t>4 Q directly copied from ISL page 75!</a:t>
            </a:r>
            <a:endParaRPr lang="en-US" dirty="0"/>
          </a:p>
        </p:txBody>
      </p:sp>
    </p:spTree>
    <p:extLst>
      <p:ext uri="{BB962C8B-B14F-4D97-AF65-F5344CB8AC3E}">
        <p14:creationId xmlns:p14="http://schemas.microsoft.com/office/powerpoint/2010/main" val="72747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picture concepts</a:t>
            </a:r>
            <a:endParaRPr lang="en-US" dirty="0"/>
          </a:p>
        </p:txBody>
      </p:sp>
      <p:sp>
        <p:nvSpPr>
          <p:cNvPr id="3" name="Text Placeholder 2"/>
          <p:cNvSpPr>
            <a:spLocks noGrp="1"/>
          </p:cNvSpPr>
          <p:nvPr>
            <p:ph type="body" sz="quarter" idx="11"/>
          </p:nvPr>
        </p:nvSpPr>
        <p:spPr/>
        <p:txBody>
          <a:bodyPr/>
          <a:lstStyle/>
          <a:p>
            <a:r>
              <a:rPr lang="en-US" dirty="0" smtClean="0"/>
              <a:t>Tempting </a:t>
            </a:r>
            <a:r>
              <a:rPr lang="en-US" dirty="0" smtClean="0"/>
              <a:t>to simply add one term for each feature in X and see how good of a fit we obtain, but that doesn’t give us much inference</a:t>
            </a:r>
          </a:p>
          <a:p>
            <a:r>
              <a:rPr lang="en-US" dirty="0" smtClean="0"/>
              <a:t>There is a huge risk of </a:t>
            </a:r>
            <a:r>
              <a:rPr lang="en-US" b="0" dirty="0" smtClean="0"/>
              <a:t>overfitting</a:t>
            </a:r>
            <a:r>
              <a:rPr lang="en-US" dirty="0" smtClean="0"/>
              <a:t> with using a lot of parameters! </a:t>
            </a:r>
          </a:p>
          <a:p>
            <a:r>
              <a:rPr lang="en-US" dirty="0" smtClean="0"/>
              <a:t>We can use a new type of hypothesis test to find out if </a:t>
            </a:r>
            <a:r>
              <a:rPr lang="en-US" b="0" dirty="0" smtClean="0"/>
              <a:t>any</a:t>
            </a:r>
            <a:r>
              <a:rPr lang="en-US" dirty="0" smtClean="0"/>
              <a:t> of the parameters are significant</a:t>
            </a:r>
          </a:p>
          <a:p>
            <a:r>
              <a:rPr lang="en-US" dirty="0" smtClean="0"/>
              <a:t>We can use some algorithms (</a:t>
            </a:r>
            <a:r>
              <a:rPr lang="en-US" b="0" dirty="0" smtClean="0"/>
              <a:t>selection algorithms</a:t>
            </a:r>
            <a:r>
              <a:rPr lang="en-US" dirty="0" smtClean="0"/>
              <a:t>) to try and reduce the number of parameters</a:t>
            </a:r>
          </a:p>
        </p:txBody>
      </p:sp>
    </p:spTree>
    <p:extLst>
      <p:ext uri="{BB962C8B-B14F-4D97-AF65-F5344CB8AC3E}">
        <p14:creationId xmlns:p14="http://schemas.microsoft.com/office/powerpoint/2010/main" val="191605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660209" y="1777185"/>
                <a:ext cx="8196210" cy="4015497"/>
              </a:xfrm>
            </p:spPr>
            <p:txBody>
              <a:bodyPr/>
              <a:lstStyle/>
              <a:p>
                <a:r>
                  <a:rPr lang="en-US" dirty="0" smtClean="0"/>
                  <a:t>With large number of parameters (</a:t>
                </a:r>
                <a:r>
                  <a:rPr lang="en-US" i="1" dirty="0" smtClean="0">
                    <a:latin typeface="times new roman" charset="0"/>
                  </a:rPr>
                  <a:t>p</a:t>
                </a:r>
                <a:r>
                  <a:rPr lang="en-US" dirty="0" smtClean="0"/>
                  <a:t>) it is not useful to individually hypothesis </a:t>
                </a:r>
                <a:r>
                  <a:rPr lang="en-US" dirty="0" smtClean="0"/>
                  <a:t>test on </a:t>
                </a:r>
                <a:r>
                  <a:rPr lang="en-US" dirty="0" smtClean="0"/>
                  <a:t>the individual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smtClean="0"/>
              </a:p>
              <a:p>
                <a:pPr lvl="1"/>
                <a:r>
                  <a:rPr lang="en-US" dirty="0" smtClean="0"/>
                  <a:t>Consider p=100, and the following hypothesis is true: </a:t>
                </a:r>
              </a:p>
              <a:p>
                <a:pPr lvl="1"/>
                <a:endParaRPr lang="en-US" dirty="0"/>
              </a:p>
              <a:p>
                <a:pPr lvl="1"/>
                <a:endParaRPr lang="en-US" dirty="0"/>
              </a:p>
              <a:p>
                <a:pPr lvl="1"/>
                <a:r>
                  <a:rPr lang="en-US" dirty="0" smtClean="0"/>
                  <a:t>By random chance, you can expect 5% of the individual P-values to be below 0.05! </a:t>
                </a:r>
              </a:p>
              <a:p>
                <a:pPr lvl="1"/>
                <a:r>
                  <a:rPr lang="en-US" dirty="0" smtClean="0"/>
                  <a:t>Instead we can evaluate the entire hypothesis in one go using the F-statistic </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p:sp>
        <p:nvSpPr>
          <p:cNvPr id="3" name="Text Placeholder 2"/>
          <p:cNvSpPr>
            <a:spLocks noGrp="1"/>
          </p:cNvSpPr>
          <p:nvPr>
            <p:ph type="body" sz="quarter" idx="11"/>
          </p:nvPr>
        </p:nvSpPr>
        <p:spPr>
          <a:xfrm>
            <a:off x="660209" y="2427611"/>
            <a:ext cx="8196210" cy="3365071"/>
          </a:xfrm>
        </p:spPr>
        <p:txBody>
          <a:bodyPr/>
          <a:lstStyle/>
          <a:p>
            <a:r>
              <a:rPr lang="en-US" dirty="0" smtClean="0"/>
              <a:t>The F-statistic has a </a:t>
            </a:r>
            <a:r>
              <a:rPr lang="en-US" b="0" dirty="0" smtClean="0"/>
              <a:t>penalty</a:t>
            </a:r>
            <a:r>
              <a:rPr lang="en-US" dirty="0" smtClean="0"/>
              <a:t> for increasing the number of parameters (this should make sense!) </a:t>
            </a:r>
          </a:p>
          <a:p>
            <a:r>
              <a:rPr lang="en-US" dirty="0" smtClean="0"/>
              <a:t>Recall from the t-statistic, we had a specific recipe to test the hypothesis at a certain significance level (e.g., </a:t>
            </a:r>
            <a:r>
              <a:rPr lang="en-US" dirty="0" smtClean="0">
                <a:latin typeface="symbol" charset="2"/>
              </a:rPr>
              <a:t>a</a:t>
            </a:r>
            <a:r>
              <a:rPr lang="en-US" dirty="0" smtClean="0"/>
              <a:t>=0.05)</a:t>
            </a:r>
          </a:p>
          <a:p>
            <a:r>
              <a:rPr lang="en-US" dirty="0" smtClean="0"/>
              <a:t>Similar test is beyond the scope of this class, but you should look for F values: </a:t>
            </a:r>
            <a:r>
              <a:rPr lang="en-US" b="0" dirty="0" smtClean="0"/>
              <a:t>at minimum &gt; 1</a:t>
            </a:r>
            <a:r>
              <a:rPr lang="en-US" dirty="0"/>
              <a:t> </a:t>
            </a:r>
            <a:r>
              <a:rPr lang="en-US" dirty="0" smtClean="0"/>
              <a:t>as n </a:t>
            </a:r>
            <a:r>
              <a:rPr lang="en-US" u="sng" dirty="0" smtClean="0"/>
              <a:t>decreases</a:t>
            </a:r>
            <a:r>
              <a:rPr lang="en-US" dirty="0" smtClean="0"/>
              <a:t> and p </a:t>
            </a:r>
            <a:r>
              <a:rPr lang="en-US" u="sng" dirty="0" smtClean="0"/>
              <a:t>increases</a:t>
            </a:r>
            <a:r>
              <a:rPr lang="en-US" dirty="0" smtClean="0"/>
              <a:t> the F values to show significance can take values &gt;&gt; 1 </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PhD comics on point </a:t>
            </a:r>
            <a:endParaRPr lang="en-US" dirty="0"/>
          </a:p>
        </p:txBody>
      </p:sp>
      <p:pic>
        <p:nvPicPr>
          <p:cNvPr id="7" name="Picture 6"/>
          <p:cNvPicPr>
            <a:picLocks noChangeAspect="1"/>
          </p:cNvPicPr>
          <p:nvPr/>
        </p:nvPicPr>
        <p:blipFill>
          <a:blip r:embed="rId2"/>
          <a:stretch>
            <a:fillRect/>
          </a:stretch>
        </p:blipFill>
        <p:spPr>
          <a:xfrm>
            <a:off x="671757" y="1679712"/>
            <a:ext cx="8010422" cy="4131089"/>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smtClean="0"/>
              <a:t>Which of the variables are important?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smtClean="0"/>
                  <a:t>Once we have some idea that at least one of the variables are important, how might we figure out what variables matter? </a:t>
                </a:r>
              </a:p>
              <a:p>
                <a:r>
                  <a:rPr lang="en-US" dirty="0" smtClean="0"/>
                  <a:t>5-10 min discussion (partner/table/group). Think about </a:t>
                </a:r>
                <a:r>
                  <a:rPr lang="en-US" b="0" dirty="0" smtClean="0"/>
                  <a:t>algorithm!</a:t>
                </a:r>
                <a:endParaRPr lang="en-US" dirty="0" smtClean="0"/>
              </a:p>
              <a:p>
                <a:r>
                  <a:rPr lang="en-US" dirty="0" smtClean="0"/>
                  <a:t>Two basic concepts</a:t>
                </a:r>
              </a:p>
              <a:p>
                <a:pPr lvl="1"/>
                <a:r>
                  <a:rPr lang="en-US" dirty="0" smtClean="0"/>
                  <a:t>Forward selection: </a:t>
                </a:r>
                <a:r>
                  <a:rPr lang="en-US" b="0" dirty="0" smtClean="0"/>
                  <a:t>start with a null model (</a:t>
                </a:r>
                <a14:m>
                  <m:oMath xmlns:m="http://schemas.openxmlformats.org/officeDocument/2006/math">
                    <m:sSub>
                      <m:sSubPr>
                        <m:ctrlPr>
                          <a:rPr lang="en-US" i="1">
                            <a:latin typeface="Cambria Math"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smtClean="0"/>
                  <a:t>) and add to it and find the min RSS </a:t>
                </a:r>
                <a:endParaRPr lang="en-US" dirty="0" smtClean="0"/>
              </a:p>
              <a:p>
                <a:pPr lvl="1"/>
                <a:r>
                  <a:rPr lang="en-US" dirty="0" smtClean="0"/>
                  <a:t>Backward selection: </a:t>
                </a:r>
                <a:r>
                  <a:rPr lang="en-US" b="0" dirty="0" smtClean="0"/>
                  <a:t>start with complete model (max </a:t>
                </a:r>
                <a:r>
                  <a:rPr lang="en-US" b="0" i="1" dirty="0" smtClean="0">
                    <a:latin typeface="times new roman" charset="0"/>
                  </a:rPr>
                  <a:t>p</a:t>
                </a:r>
                <a:r>
                  <a:rPr lang="en-US" b="0" dirty="0" smtClean="0"/>
                  <a:t>) and remove, in order, variables w/largest P-values</a:t>
                </a:r>
                <a:endParaRPr lang="en-US" dirty="0"/>
              </a:p>
              <a:p>
                <a:pPr lvl="1"/>
                <a:r>
                  <a:rPr lang="en-US" dirty="0" smtClean="0"/>
                  <a:t>The algorithm continues until a stopping rule is reached</a:t>
                </a:r>
              </a:p>
              <a:p>
                <a:r>
                  <a:rPr lang="en-US" dirty="0" smtClean="0"/>
                  <a:t>Selection algorithms foreshadow a need for more sophisticated methods (</a:t>
                </a:r>
                <a:r>
                  <a:rPr lang="en-US" sz="1800" b="0" dirty="0" smtClean="0"/>
                  <a:t>subset selection and regularization</a:t>
                </a:r>
                <a:r>
                  <a:rPr lang="en-US" dirty="0" smtClean="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241" r="-223" b="-15034"/>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Residual squared error (RSE) in MLR</a:t>
            </a:r>
            <a:endParaRPr lang="en-US" dirty="0"/>
          </a:p>
        </p:txBody>
      </p:sp>
      <p:sp>
        <p:nvSpPr>
          <p:cNvPr id="3" name="Text Placeholder 2"/>
          <p:cNvSpPr>
            <a:spLocks noGrp="1"/>
          </p:cNvSpPr>
          <p:nvPr>
            <p:ph type="body" sz="quarter" idx="11"/>
          </p:nvPr>
        </p:nvSpPr>
        <p:spPr/>
        <p:txBody>
          <a:bodyPr/>
          <a:lstStyle/>
          <a:p>
            <a:r>
              <a:rPr lang="en-US" dirty="0" smtClean="0"/>
              <a:t>Our error metric for the goodness of fit of the model also includes a penalty for increasing </a:t>
            </a:r>
            <a:r>
              <a:rPr lang="en-US" b="0" i="1" dirty="0">
                <a:latin typeface="times new roman" charset="0"/>
              </a:rPr>
              <a:t>p</a:t>
            </a:r>
            <a:r>
              <a:rPr lang="en-US" dirty="0" smtClean="0"/>
              <a:t> compared to n</a:t>
            </a:r>
          </a:p>
          <a:p>
            <a:endParaRPr lang="en-US" dirty="0"/>
          </a:p>
          <a:p>
            <a:endParaRPr lang="en-US" dirty="0" smtClean="0"/>
          </a:p>
          <a:p>
            <a:endParaRPr lang="en-US" dirty="0"/>
          </a:p>
          <a:p>
            <a:r>
              <a:rPr lang="en-US" dirty="0" smtClean="0"/>
              <a:t>With an multiple linear regression model in hand, you can make predictions and also trivially add confidence intervals, just as with simple linear regression</a:t>
            </a:r>
            <a:endParaRPr lang="en-US" dirty="0"/>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When good assumptions go bad </a:t>
            </a:r>
            <a:endParaRPr lang="en-US" dirty="0"/>
          </a:p>
        </p:txBody>
      </p:sp>
      <p:sp>
        <p:nvSpPr>
          <p:cNvPr id="3" name="Text Placeholder 2"/>
          <p:cNvSpPr>
            <a:spLocks noGrp="1"/>
          </p:cNvSpPr>
          <p:nvPr>
            <p:ph type="body" sz="quarter" idx="11"/>
          </p:nvPr>
        </p:nvSpPr>
        <p:spPr/>
        <p:txBody>
          <a:bodyPr/>
          <a:lstStyle/>
          <a:p>
            <a:r>
              <a:rPr lang="en-US" dirty="0" smtClean="0"/>
              <a:t>We haven’t discussed it in detail but there are three key assumptions that have been used to build our linear regression model: </a:t>
            </a:r>
          </a:p>
          <a:p>
            <a:pPr lvl="1"/>
            <a:r>
              <a:rPr lang="en-US" dirty="0" smtClean="0"/>
              <a:t>Errors are uncorrelated and normally distributed </a:t>
            </a:r>
          </a:p>
          <a:p>
            <a:pPr lvl="1"/>
            <a:r>
              <a:rPr lang="en-US" dirty="0" smtClean="0"/>
              <a:t>The variance of the error (in Y) is independent of where we are in X</a:t>
            </a:r>
          </a:p>
          <a:p>
            <a:pPr lvl="1"/>
            <a:r>
              <a:rPr lang="en-US" dirty="0"/>
              <a:t>Liner relationship between X and Y (</a:t>
            </a:r>
            <a:r>
              <a:rPr lang="en-US" b="0" dirty="0"/>
              <a:t>the predictor-response relationship</a:t>
            </a:r>
            <a:r>
              <a:rPr lang="en-US" dirty="0"/>
              <a:t>) </a:t>
            </a:r>
            <a:endParaRPr lang="en-US" dirty="0" smtClean="0"/>
          </a:p>
          <a:p>
            <a:pPr lvl="1"/>
            <a:r>
              <a:rPr lang="en-US" dirty="0" smtClean="0"/>
              <a:t>Individual contributions of your X’s are piecewise additive to the response </a:t>
            </a:r>
            <a:endParaRPr lang="en-US" dirty="0"/>
          </a:p>
          <a:p>
            <a:r>
              <a:rPr lang="en-US" dirty="0" smtClean="0"/>
              <a:t>These assumptions underlie many methods we commonly use! </a:t>
            </a:r>
            <a:endParaRPr lang="en-US" dirty="0"/>
          </a:p>
        </p:txBody>
      </p:sp>
    </p:spTree>
    <p:extLst>
      <p:ext uri="{BB962C8B-B14F-4D97-AF65-F5344CB8AC3E}">
        <p14:creationId xmlns:p14="http://schemas.microsoft.com/office/powerpoint/2010/main" val="119367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correlation in error	</a:t>
            </a:r>
            <a:endParaRPr lang="en-US" dirty="0"/>
          </a:p>
        </p:txBody>
      </p:sp>
      <p:sp>
        <p:nvSpPr>
          <p:cNvPr id="3" name="Text Placeholder 2"/>
          <p:cNvSpPr>
            <a:spLocks noGrp="1"/>
          </p:cNvSpPr>
          <p:nvPr>
            <p:ph type="body" sz="quarter" idx="11"/>
          </p:nvPr>
        </p:nvSpPr>
        <p:spPr/>
        <p:txBody>
          <a:bodyPr/>
          <a:lstStyle/>
          <a:p>
            <a:r>
              <a:rPr lang="en-US" dirty="0" smtClean="0"/>
              <a:t>The most common way that error becomes correlated is with time series data </a:t>
            </a:r>
            <a:endParaRPr lang="en-US" dirty="0"/>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Identifying correlation in error </a:t>
            </a:r>
            <a:endParaRPr lang="en-US" dirty="0"/>
          </a:p>
        </p:txBody>
      </p:sp>
      <p:sp>
        <p:nvSpPr>
          <p:cNvPr id="3" name="Text Placeholder 2"/>
          <p:cNvSpPr>
            <a:spLocks noGrp="1"/>
          </p:cNvSpPr>
          <p:nvPr>
            <p:ph type="body" sz="quarter" idx="11"/>
          </p:nvPr>
        </p:nvSpPr>
        <p:spPr/>
        <p:txBody>
          <a:bodyPr/>
          <a:lstStyle/>
          <a:p>
            <a:r>
              <a:rPr lang="en-US" dirty="0" smtClean="0"/>
              <a:t>Note that the plot in the last slide was residual vs. observation (</a:t>
            </a:r>
            <a:r>
              <a:rPr lang="en-US" b="0" dirty="0" smtClean="0"/>
              <a:t>always a good idea to plot this in addition to a histogram of your residuals </a:t>
            </a:r>
            <a:r>
              <a:rPr lang="mr-IN" b="0" dirty="0" smtClean="0"/>
              <a:t>–</a:t>
            </a:r>
            <a:r>
              <a:rPr lang="en-US" b="0" dirty="0" smtClean="0"/>
              <a:t> both whether our assumptions are in line</a:t>
            </a:r>
            <a:r>
              <a:rPr lang="en-US" dirty="0" smtClean="0"/>
              <a:t>)</a:t>
            </a:r>
          </a:p>
          <a:p>
            <a:r>
              <a:rPr lang="en-US" dirty="0" smtClean="0"/>
              <a:t>Introduction and practical implementation of methods to deal w/correlated errors is beyond scope of this class but we can discuss a few principles</a:t>
            </a:r>
          </a:p>
          <a:p>
            <a:pPr lvl="1"/>
            <a:r>
              <a:rPr lang="en-US" dirty="0" smtClean="0"/>
              <a:t>The </a:t>
            </a:r>
            <a:r>
              <a:rPr lang="en-US" b="0" dirty="0" smtClean="0"/>
              <a:t>autocorrelation</a:t>
            </a:r>
            <a:r>
              <a:rPr lang="en-US" dirty="0" smtClean="0"/>
              <a:t> time </a:t>
            </a:r>
            <a:r>
              <a:rPr lang="en-US" b="0" dirty="0" smtClean="0"/>
              <a:t>is </a:t>
            </a:r>
            <a:r>
              <a:rPr lang="en-US" b="0" dirty="0"/>
              <a:t>the correlation of a signal with a delayed copy of itself as a function of delay. </a:t>
            </a:r>
            <a:endParaRPr lang="en-US" b="0" dirty="0" smtClean="0"/>
          </a:p>
          <a:p>
            <a:pPr lvl="2"/>
            <a:r>
              <a:rPr lang="en-US" b="0" dirty="0"/>
              <a:t> </a:t>
            </a:r>
            <a:r>
              <a:rPr lang="en-US" b="0" dirty="0">
                <a:hlinkClick r:id="rId2" tooltip="Fast Fourier transform"/>
              </a:rPr>
              <a:t>Fast Fourier transforms</a:t>
            </a:r>
            <a:r>
              <a:rPr lang="en-US" b="0" dirty="0"/>
              <a:t> (FFT</a:t>
            </a:r>
            <a:r>
              <a:rPr lang="en-US" b="0" dirty="0" smtClean="0"/>
              <a: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Nonlinear variance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This phenomena is known as </a:t>
                </a:r>
                <a:r>
                  <a:rPr lang="en-US" b="0" dirty="0" smtClean="0"/>
                  <a:t>heteroscedasticity  </a:t>
                </a:r>
                <a:endParaRPr lang="en-US" dirty="0" smtClean="0"/>
              </a:p>
              <a:p>
                <a:r>
                  <a:rPr lang="en-US" dirty="0" smtClean="0"/>
                  <a:t>Transform data (as in Fig 3.11) </a:t>
                </a:r>
              </a:p>
              <a:p>
                <a:r>
                  <a:rPr lang="en-US" dirty="0" smtClean="0"/>
                  <a:t>Weigh the observables by their variance (e.g., </a:t>
                </a:r>
                <a14:m>
                  <m:oMath xmlns:m="http://schemas.openxmlformats.org/officeDocument/2006/math">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 to nonlinear regression</a:t>
            </a:r>
            <a:endParaRPr lang="en-US" dirty="0"/>
          </a:p>
        </p:txBody>
      </p:sp>
      <p:sp>
        <p:nvSpPr>
          <p:cNvPr id="3" name="Text Placeholder 2"/>
          <p:cNvSpPr>
            <a:spLocks noGrp="1"/>
          </p:cNvSpPr>
          <p:nvPr>
            <p:ph type="body" sz="quarter" idx="11"/>
          </p:nvPr>
        </p:nvSpPr>
        <p:spPr/>
        <p:txBody>
          <a:bodyPr/>
          <a:lstStyle/>
          <a:p>
            <a:r>
              <a:rPr lang="en-US" dirty="0" smtClean="0"/>
              <a:t>Sometimes your variables have a clear non-linear dependence on the response </a:t>
            </a:r>
          </a:p>
          <a:p>
            <a:r>
              <a:rPr lang="en-US" dirty="0" smtClean="0"/>
              <a:t>This is especially clear when you look at the residuals (ISL Fig 3.9) </a:t>
            </a:r>
            <a:endParaRPr lang="en-US" dirty="0"/>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types nonlinear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Sometimes a simple variable transformation can take care of nonlinear terms in our regression </a:t>
                </a:r>
                <a:r>
                  <a:rPr lang="en-US" dirty="0"/>
                  <a:t>(e.g., </a:t>
                </a:r>
                <a14:m>
                  <m:oMath xmlns:m="http://schemas.openxmlformats.org/officeDocument/2006/math">
                    <m:sSub>
                      <m:sSubPr>
                        <m:ctrlPr>
                          <a:rPr lang="en-US" i="1">
                            <a:latin typeface="Cambria Math"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charset="0"/>
                          </a:rPr>
                        </m:ctrlPr>
                      </m:radPr>
                      <m:deg/>
                      <m:e>
                        <m:sSub>
                          <m:sSubPr>
                            <m:ctrlPr>
                              <a:rPr lang="en-US" i="1">
                                <a:latin typeface="Cambria Math"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smtClean="0"/>
                  <a:t>In these cases we can use the same pipeline/framework for large scale MLR approaches </a:t>
                </a:r>
              </a:p>
              <a:p>
                <a:pPr lvl="1"/>
                <a:r>
                  <a:rPr lang="en-US" dirty="0" smtClean="0"/>
                  <a:t>This would be performed </a:t>
                </a:r>
                <a:r>
                  <a:rPr lang="en-US" b="0" dirty="0" smtClean="0"/>
                  <a:t>prior</a:t>
                </a:r>
                <a:r>
                  <a:rPr lang="en-US" dirty="0" smtClean="0"/>
                  <a:t> to training your model</a:t>
                </a:r>
              </a:p>
              <a:p>
                <a:r>
                  <a:rPr lang="en-US" dirty="0" smtClean="0"/>
                  <a:t>Sometimes there is a clear co-dependence (</a:t>
                </a:r>
                <a:r>
                  <a:rPr lang="en-US" b="0" dirty="0" smtClean="0"/>
                  <a:t>interaction</a:t>
                </a:r>
                <a:r>
                  <a:rPr lang="en-US" dirty="0" smtClean="0"/>
                  <a:t>) on several of your features/variables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go when you have a true nonlinear model to fit/train? </a:t>
            </a:r>
            <a:endParaRPr lang="en-US" dirty="0"/>
          </a:p>
        </p:txBody>
      </p:sp>
      <p:sp>
        <p:nvSpPr>
          <p:cNvPr id="3" name="Text Placeholder 2"/>
          <p:cNvSpPr>
            <a:spLocks noGrp="1"/>
          </p:cNvSpPr>
          <p:nvPr>
            <p:ph type="body" sz="quarter" idx="11"/>
          </p:nvPr>
        </p:nvSpPr>
        <p:spPr/>
        <p:txBody>
          <a:bodyPr/>
          <a:lstStyle/>
          <a:p>
            <a:r>
              <a:rPr lang="en-US" dirty="0" smtClean="0"/>
              <a:t>In general, the packages in </a:t>
            </a:r>
            <a:r>
              <a:rPr lang="en-US" dirty="0" err="1" smtClean="0"/>
              <a:t>scikit</a:t>
            </a:r>
            <a:r>
              <a:rPr lang="en-US" dirty="0"/>
              <a:t>-</a:t>
            </a:r>
            <a:r>
              <a:rPr lang="en-US" dirty="0" smtClean="0"/>
              <a:t>learn work for general linear (single or multiple) or very specific types of nonlinear (e.g., splines) models of Y </a:t>
            </a:r>
          </a:p>
          <a:p>
            <a:pPr lvl="1"/>
            <a:r>
              <a:rPr lang="en-US" dirty="0" smtClean="0"/>
              <a:t>The reason why has to do with speed of model solution and large training data set sizes </a:t>
            </a:r>
            <a:endParaRPr lang="en-US" dirty="0" smtClean="0"/>
          </a:p>
          <a:p>
            <a:pPr lvl="1"/>
            <a:endParaRPr lang="en-US" dirty="0" smtClean="0"/>
          </a:p>
          <a:p>
            <a:r>
              <a:rPr lang="en-US" dirty="0" smtClean="0"/>
              <a:t>Other Python packages can also perform </a:t>
            </a:r>
            <a:r>
              <a:rPr lang="en-US" dirty="0" smtClean="0"/>
              <a:t>regression</a:t>
            </a:r>
            <a:endParaRPr lang="en-US" dirty="0"/>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Moving from exact solution to finding a minimum MSE </a:t>
            </a:r>
            <a:endParaRPr lang="en-US" dirty="0"/>
          </a:p>
        </p:txBody>
      </p:sp>
      <p:sp>
        <p:nvSpPr>
          <p:cNvPr id="3" name="Text Placeholder 2"/>
          <p:cNvSpPr>
            <a:spLocks noGrp="1"/>
          </p:cNvSpPr>
          <p:nvPr>
            <p:ph type="body" sz="quarter" idx="11"/>
          </p:nvPr>
        </p:nvSpPr>
        <p:spPr/>
        <p:txBody>
          <a:bodyPr/>
          <a:lstStyle/>
          <a:p>
            <a:r>
              <a:rPr lang="en-US" dirty="0" smtClean="0"/>
              <a:t>When we leave the world of ”exact solutions”, we are then confined to using numerical solutions to find the minimum value of MSE(</a:t>
            </a:r>
            <a:r>
              <a:rPr lang="en-US" dirty="0" smtClean="0">
                <a:latin typeface="symbol" charset="2"/>
              </a:rPr>
              <a:t>b</a:t>
            </a:r>
            <a:r>
              <a:rPr lang="en-US" baseline="-25000" dirty="0" smtClean="0"/>
              <a:t>i</a:t>
            </a:r>
            <a:r>
              <a:rPr lang="en-US" dirty="0" smtClean="0"/>
              <a:t>)</a:t>
            </a:r>
          </a:p>
          <a:p>
            <a:r>
              <a:rPr lang="en-US" dirty="0" smtClean="0"/>
              <a:t>Do we need an initial guess? (yes!) </a:t>
            </a:r>
          </a:p>
          <a:p>
            <a:pPr lvl="1"/>
            <a:r>
              <a:rPr lang="en-US" dirty="0" smtClean="0"/>
              <a:t>What should it be? </a:t>
            </a:r>
          </a:p>
          <a:p>
            <a:r>
              <a:rPr lang="en-US" dirty="0" smtClean="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Outline</a:t>
            </a:r>
            <a:endParaRPr lang="en-US" dirty="0"/>
          </a:p>
        </p:txBody>
      </p:sp>
      <p:sp>
        <p:nvSpPr>
          <p:cNvPr id="3" name="Text Placeholder 2"/>
          <p:cNvSpPr>
            <a:spLocks noGrp="1"/>
          </p:cNvSpPr>
          <p:nvPr>
            <p:ph type="body" sz="quarter" idx="11"/>
          </p:nvPr>
        </p:nvSpPr>
        <p:spPr>
          <a:xfrm>
            <a:off x="660209" y="1736725"/>
            <a:ext cx="8196210" cy="4015497"/>
          </a:xfrm>
        </p:spPr>
        <p:txBody>
          <a:bodyPr/>
          <a:lstStyle/>
          <a:p>
            <a:r>
              <a:rPr lang="en-US" dirty="0" smtClean="0"/>
              <a:t>Simple </a:t>
            </a:r>
            <a:r>
              <a:rPr lang="en-US" dirty="0" smtClean="0"/>
              <a:t>linear regression</a:t>
            </a:r>
          </a:p>
          <a:p>
            <a:pPr lvl="1"/>
            <a:r>
              <a:rPr lang="en-US" dirty="0" smtClean="0"/>
              <a:t>The model</a:t>
            </a:r>
          </a:p>
          <a:p>
            <a:pPr lvl="1"/>
            <a:r>
              <a:rPr lang="en-US" dirty="0" smtClean="0"/>
              <a:t>The training </a:t>
            </a:r>
          </a:p>
          <a:p>
            <a:pPr lvl="1"/>
            <a:r>
              <a:rPr lang="en-US" dirty="0" smtClean="0"/>
              <a:t>The error</a:t>
            </a:r>
          </a:p>
          <a:p>
            <a:pPr lvl="2"/>
            <a:r>
              <a:rPr lang="en-US" dirty="0" smtClean="0"/>
              <a:t>In the coefficients</a:t>
            </a:r>
          </a:p>
          <a:p>
            <a:pPr lvl="2"/>
            <a:r>
              <a:rPr lang="en-US" dirty="0" smtClean="0"/>
              <a:t>In the model </a:t>
            </a:r>
          </a:p>
          <a:p>
            <a:pPr lvl="1"/>
            <a:r>
              <a:rPr lang="en-US" dirty="0" smtClean="0"/>
              <a:t>Making predictions with the model </a:t>
            </a:r>
          </a:p>
          <a:p>
            <a:r>
              <a:rPr lang="en-US" dirty="0" smtClean="0"/>
              <a:t>Multiple regression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36" r="19091"/>
          <a:stretch/>
        </p:blipFill>
        <p:spPr>
          <a:xfrm>
            <a:off x="5306291" y="867509"/>
            <a:ext cx="3352800" cy="2818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722" y="4534867"/>
            <a:ext cx="4108278" cy="2323133"/>
          </a:xfrm>
          <a:prstGeom prst="rect">
            <a:avLst/>
          </a:prstGeom>
        </p:spPr>
      </p:pic>
      <p:sp>
        <p:nvSpPr>
          <p:cNvPr id="8" name="Text Placeholder 3"/>
          <p:cNvSpPr txBox="1">
            <a:spLocks/>
          </p:cNvSpPr>
          <p:nvPr/>
        </p:nvSpPr>
        <p:spPr>
          <a:xfrm>
            <a:off x="5379375" y="114509"/>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Dave’s dog in his natural habitat: an arm chair</a:t>
            </a:r>
            <a:endParaRPr lang="en-US" sz="2000" dirty="0"/>
          </a:p>
        </p:txBody>
      </p:sp>
      <p:sp>
        <p:nvSpPr>
          <p:cNvPr id="9" name="Text Placeholder 3"/>
          <p:cNvSpPr txBox="1">
            <a:spLocks/>
          </p:cNvSpPr>
          <p:nvPr/>
        </p:nvSpPr>
        <p:spPr>
          <a:xfrm>
            <a:off x="5379375" y="3843715"/>
            <a:ext cx="3206632" cy="111569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smtClean="0"/>
              <a:t>Dave’s kids doing math on the windows. </a:t>
            </a:r>
            <a:endParaRPr lang="en-US" sz="2000" dirty="0"/>
          </a:p>
        </p:txBody>
      </p:sp>
    </p:spTree>
    <p:extLst>
      <p:ext uri="{BB962C8B-B14F-4D97-AF65-F5344CB8AC3E}">
        <p14:creationId xmlns:p14="http://schemas.microsoft.com/office/powerpoint/2010/main" val="9685371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topics / suggestions </a:t>
            </a:r>
            <a:endParaRPr lang="en-US" dirty="0"/>
          </a:p>
        </p:txBody>
      </p:sp>
      <p:sp>
        <p:nvSpPr>
          <p:cNvPr id="3" name="Text Placeholder 2"/>
          <p:cNvSpPr>
            <a:spLocks noGrp="1"/>
          </p:cNvSpPr>
          <p:nvPr>
            <p:ph type="body" sz="quarter" idx="11"/>
          </p:nvPr>
        </p:nvSpPr>
        <p:spPr/>
        <p:txBody>
          <a:bodyPr/>
          <a:lstStyle/>
          <a:p>
            <a:r>
              <a:rPr lang="en-US" dirty="0" smtClean="0"/>
              <a:t>Chapter 3 of ISL is strongly suggested to read carefully (maybe multiple times) </a:t>
            </a:r>
          </a:p>
          <a:p>
            <a:r>
              <a:rPr lang="en-US" dirty="0" smtClean="0"/>
              <a:t>Additional topics we didn’t cover</a:t>
            </a:r>
          </a:p>
          <a:p>
            <a:pPr lvl="1"/>
            <a:r>
              <a:rPr lang="en-US" dirty="0" smtClean="0"/>
              <a:t>Outliers and high leverage points in your training set </a:t>
            </a:r>
          </a:p>
          <a:p>
            <a:pPr lvl="1"/>
            <a:r>
              <a:rPr lang="en-US" dirty="0" smtClean="0"/>
              <a:t>Collinearity </a:t>
            </a:r>
          </a:p>
          <a:p>
            <a:pPr lvl="1"/>
            <a:r>
              <a:rPr lang="en-US" dirty="0" smtClean="0"/>
              <a:t>More about nonlinear regression </a:t>
            </a:r>
          </a:p>
          <a:p>
            <a:pPr lvl="1"/>
            <a:r>
              <a:rPr lang="en-US" dirty="0" smtClean="0"/>
              <a:t>AND MANY MORE! </a:t>
            </a:r>
          </a:p>
        </p:txBody>
      </p:sp>
    </p:spTree>
    <p:extLst>
      <p:ext uri="{BB962C8B-B14F-4D97-AF65-F5344CB8AC3E}">
        <p14:creationId xmlns:p14="http://schemas.microsoft.com/office/powerpoint/2010/main" val="14650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Resampling methods (CH5, ISL)  </a:t>
            </a:r>
            <a:endParaRPr lang="en-US" dirty="0"/>
          </a:p>
        </p:txBody>
      </p:sp>
      <p:sp>
        <p:nvSpPr>
          <p:cNvPr id="4" name="Text Placeholder 3"/>
          <p:cNvSpPr>
            <a:spLocks noGrp="1"/>
          </p:cNvSpPr>
          <p:nvPr>
            <p:ph type="body" sz="quarter" idx="11"/>
          </p:nvPr>
        </p:nvSpPr>
        <p:spPr/>
        <p:txBody>
          <a:bodyPr/>
          <a:lstStyle/>
          <a:p>
            <a:r>
              <a:rPr lang="en-US" dirty="0" smtClean="0"/>
              <a:t>Resampling concept </a:t>
            </a:r>
          </a:p>
          <a:p>
            <a:r>
              <a:rPr lang="en-US" dirty="0" smtClean="0"/>
              <a:t>Doing more with your data</a:t>
            </a:r>
          </a:p>
          <a:p>
            <a:endParaRPr lang="en-US" dirty="0"/>
          </a:p>
          <a:p>
            <a:r>
              <a:rPr lang="en-US" dirty="0" smtClean="0"/>
              <a:t>A big warning: </a:t>
            </a:r>
            <a:r>
              <a:rPr lang="en-US" b="0" dirty="0" smtClean="0"/>
              <a:t>as introduced today, the resampling schemes are not to be used to generate independent predictions (</a:t>
            </a:r>
            <a:r>
              <a:rPr lang="en-US" dirty="0" smtClean="0"/>
              <a:t>of Y</a:t>
            </a:r>
            <a:r>
              <a:rPr lang="en-US" b="0" dirty="0" smtClean="0"/>
              <a:t>) for averaging later.  </a:t>
            </a:r>
          </a:p>
          <a:p>
            <a:r>
              <a:rPr lang="en-US" b="0" dirty="0" smtClean="0"/>
              <a:t>This is a concept related to ‘ensemble’ methods, which we will discuss soon</a:t>
            </a:r>
            <a:endParaRPr lang="en-US" dirty="0"/>
          </a:p>
        </p:txBody>
      </p:sp>
    </p:spTree>
    <p:extLst>
      <p:ext uri="{BB962C8B-B14F-4D97-AF65-F5344CB8AC3E}">
        <p14:creationId xmlns:p14="http://schemas.microsoft.com/office/powerpoint/2010/main" val="1389991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Suppose you have </a:t>
                </a:r>
                <a:r>
                  <a:rPr lang="en-US" u="sng" dirty="0" smtClean="0"/>
                  <a:t>one</a:t>
                </a:r>
                <a:r>
                  <a:rPr lang="en-US" dirty="0" smtClean="0"/>
                  <a:t> set of data and you have to decide how to break it into pieces for </a:t>
                </a:r>
                <a:r>
                  <a:rPr lang="en-US" b="0" dirty="0" smtClean="0"/>
                  <a:t>training</a:t>
                </a:r>
                <a:r>
                  <a:rPr lang="en-US" dirty="0" smtClean="0"/>
                  <a:t> and </a:t>
                </a:r>
                <a:r>
                  <a:rPr lang="en-US" b="0" dirty="0" smtClean="0"/>
                  <a:t>validation </a:t>
                </a:r>
              </a:p>
              <a:p>
                <a:r>
                  <a:rPr lang="en-US" dirty="0" smtClean="0"/>
                  <a:t>Simplest approach is the “validation set” , just break it into two pieces </a:t>
                </a:r>
              </a:p>
              <a:p>
                <a:r>
                  <a:rPr lang="en-US" dirty="0" smtClean="0"/>
                  <a:t>Example (Fig 5.2) looking at variations on </a:t>
                </a:r>
                <a:r>
                  <a:rPr lang="en-US" i="1" dirty="0">
                    <a:latin typeface="Cambria Math" charset="0"/>
                  </a:rPr>
                  <a:t> </a:t>
                </a:r>
                <a:r>
                  <a:rPr lang="en-US" i="1" dirty="0" smtClean="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smtClean="0"/>
              <a:t>Left: </a:t>
            </a:r>
            <a:r>
              <a:rPr lang="en-US" u="sng" dirty="0" smtClean="0"/>
              <a:t>training </a:t>
            </a:r>
            <a:r>
              <a:rPr lang="en-US" dirty="0" smtClean="0"/>
              <a:t>MSE vs n for one data set</a:t>
            </a:r>
            <a:endParaRPr lang="en-US" dirty="0"/>
          </a:p>
          <a:p>
            <a:r>
              <a:rPr lang="en-US" dirty="0" smtClean="0"/>
              <a:t>Right: </a:t>
            </a:r>
            <a:r>
              <a:rPr lang="en-US" u="sng" dirty="0" smtClean="0"/>
              <a:t>training </a:t>
            </a:r>
            <a:r>
              <a:rPr lang="en-US" dirty="0" smtClean="0"/>
              <a:t>MSE vs n for 10 validation sets</a:t>
            </a:r>
          </a:p>
          <a:p>
            <a:endParaRPr lang="en-US" dirty="0"/>
          </a:p>
          <a:p>
            <a:r>
              <a:rPr lang="en-US" b="1" dirty="0" smtClean="0"/>
              <a:t>Riddle me this</a:t>
            </a:r>
            <a:r>
              <a:rPr lang="en-US" dirty="0" smtClean="0"/>
              <a:t>, how many ways are there to choose two 500 data sets from 1000?</a:t>
            </a:r>
            <a:endParaRPr lang="en-US" dirty="0"/>
          </a:p>
        </p:txBody>
      </p:sp>
    </p:spTree>
    <p:extLst>
      <p:ext uri="{BB962C8B-B14F-4D97-AF65-F5344CB8AC3E}">
        <p14:creationId xmlns:p14="http://schemas.microsoft.com/office/powerpoint/2010/main" val="354178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Since you only use a portion of your data in the training, the ”validation set” approach will tend to </a:t>
            </a:r>
            <a:r>
              <a:rPr lang="en-US" b="0" dirty="0" smtClean="0"/>
              <a:t>overestimate</a:t>
            </a:r>
            <a:r>
              <a:rPr lang="en-US" dirty="0" smtClean="0"/>
              <a:t> your error! </a:t>
            </a:r>
          </a:p>
          <a:p>
            <a:r>
              <a:rPr lang="en-US" dirty="0" smtClean="0"/>
              <a:t>Leave One Out Cross Validation approach</a:t>
            </a:r>
            <a:endParaRPr lang="en-US" dirty="0"/>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LOOCV is way more accurate (Fig 5.4), but more computationally expensive!  </a:t>
            </a:r>
          </a:p>
          <a:p>
            <a:r>
              <a:rPr lang="en-US" dirty="0" smtClean="0"/>
              <a:t>An alternate is to break the data into larger pieces than n and n-1 </a:t>
            </a:r>
          </a:p>
          <a:p>
            <a:r>
              <a:rPr lang="en-US" dirty="0" smtClean="0"/>
              <a:t>We break it into “k” folds of data, e.g. 5-fold. The 1</a:t>
            </a:r>
            <a:r>
              <a:rPr lang="en-US" baseline="30000" dirty="0" smtClean="0"/>
              <a:t>st</a:t>
            </a:r>
            <a:r>
              <a:rPr lang="en-US" dirty="0" smtClean="0"/>
              <a:t> set is saved for </a:t>
            </a:r>
            <a:r>
              <a:rPr lang="en-US" b="0" dirty="0" smtClean="0"/>
              <a:t>validation</a:t>
            </a:r>
            <a:r>
              <a:rPr lang="en-US" dirty="0" smtClean="0"/>
              <a:t>, remaining k-1 sets are used for </a:t>
            </a:r>
            <a:r>
              <a:rPr lang="en-US" b="0" dirty="0" smtClean="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smtClean="0"/>
          </a:p>
          <a:p>
            <a:r>
              <a:rPr lang="en-US" dirty="0" smtClean="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smtClean="0"/>
          </a:p>
          <a:p>
            <a:r>
              <a:rPr lang="en-US" dirty="0" smtClean="0"/>
              <a:t>Bias variance tradeoff relates the simplification of a model to avoid overfitting to the complexity of a model to avoid </a:t>
            </a:r>
            <a:r>
              <a:rPr lang="en-US" dirty="0" err="1" smtClean="0"/>
              <a:t>underfitting</a:t>
            </a:r>
            <a:r>
              <a:rPr lang="en-US" dirty="0" smtClean="0"/>
              <a:t>.</a:t>
            </a:r>
            <a:endParaRPr lang="en-US" dirty="0"/>
          </a:p>
        </p:txBody>
      </p:sp>
    </p:spTree>
    <p:extLst>
      <p:ext uri="{BB962C8B-B14F-4D97-AF65-F5344CB8AC3E}">
        <p14:creationId xmlns:p14="http://schemas.microsoft.com/office/powerpoint/2010/main" val="21081104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r>
              <a:rPr lang="en-US" dirty="0" smtClean="0"/>
              <a:t>Empirically </a:t>
            </a:r>
            <a:r>
              <a:rPr lang="en-US" dirty="0" smtClean="0"/>
              <a:t>people usually use 5 or 10 folds to avoid too much bias or variance in their resampling algorithm </a:t>
            </a:r>
          </a:p>
          <a:p>
            <a:r>
              <a:rPr lang="en-US" dirty="0" smtClean="0"/>
              <a:t>This is a great way to get a true estimate of your model’s MSE </a:t>
            </a:r>
            <a:endParaRPr lang="en-US" dirty="0"/>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smtClean="0"/>
              <a:t>Fig 5.6 revisits Fig 2.9 in the context of k-fold cross validation  </a:t>
            </a:r>
            <a:endParaRPr lang="en-US" dirty="0"/>
          </a:p>
        </p:txBody>
      </p:sp>
    </p:spTree>
    <p:extLst>
      <p:ext uri="{BB962C8B-B14F-4D97-AF65-F5344CB8AC3E}">
        <p14:creationId xmlns:p14="http://schemas.microsoft.com/office/powerpoint/2010/main" val="1447093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Bootstrap</a:t>
            </a:r>
            <a:endParaRPr lang="en-US" dirty="0"/>
          </a:p>
        </p:txBody>
      </p:sp>
      <p:sp>
        <p:nvSpPr>
          <p:cNvPr id="3" name="Text Placeholder 2"/>
          <p:cNvSpPr>
            <a:spLocks noGrp="1"/>
          </p:cNvSpPr>
          <p:nvPr>
            <p:ph type="body" sz="quarter" idx="11"/>
          </p:nvPr>
        </p:nvSpPr>
        <p:spPr/>
        <p:txBody>
          <a:bodyPr/>
          <a:lstStyle/>
          <a:p>
            <a:r>
              <a:rPr lang="en-US" dirty="0" smtClean="0"/>
              <a:t>The bootstrap is one of the most versatile tools you will use in statistical analysis of data sets </a:t>
            </a:r>
          </a:p>
          <a:p>
            <a:r>
              <a:rPr lang="en-US" dirty="0" smtClean="0"/>
              <a:t>It involves resampling </a:t>
            </a:r>
            <a:r>
              <a:rPr lang="en-US" b="0" dirty="0" smtClean="0"/>
              <a:t>with replacement</a:t>
            </a:r>
            <a:r>
              <a:rPr lang="en-US" dirty="0" smtClean="0"/>
              <a:t> from your data set </a:t>
            </a:r>
          </a:p>
          <a:p>
            <a:r>
              <a:rPr lang="en-US" dirty="0" smtClean="0"/>
              <a:t>Algorithm: </a:t>
            </a:r>
          </a:p>
          <a:p>
            <a:pPr lvl="1"/>
            <a:r>
              <a:rPr lang="en-US" dirty="0" smtClean="0"/>
              <a:t>Randomly draw, with replacement, some subset from your training data </a:t>
            </a:r>
          </a:p>
          <a:p>
            <a:pPr lvl="1"/>
            <a:r>
              <a:rPr lang="en-US" dirty="0" smtClean="0"/>
              <a:t>Train your model and make an estimate of your coefficient and MSE </a:t>
            </a:r>
          </a:p>
          <a:p>
            <a:pPr lvl="1"/>
            <a:r>
              <a:rPr lang="en-US" dirty="0" smtClean="0"/>
              <a:t>Rinse and repeat until the errors converge </a:t>
            </a:r>
            <a:endParaRPr lang="en-US" dirty="0"/>
          </a:p>
        </p:txBody>
      </p:sp>
    </p:spTree>
    <p:extLst>
      <p:ext uri="{BB962C8B-B14F-4D97-AF65-F5344CB8AC3E}">
        <p14:creationId xmlns:p14="http://schemas.microsoft.com/office/powerpoint/2010/main" val="377129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power of the bootstrap in one figure </a:t>
            </a:r>
            <a:endParaRPr lang="en-US" dirty="0"/>
          </a:p>
        </p:txBody>
      </p:sp>
      <p:sp>
        <p:nvSpPr>
          <p:cNvPr id="3" name="Text Placeholder 2"/>
          <p:cNvSpPr>
            <a:spLocks noGrp="1"/>
          </p:cNvSpPr>
          <p:nvPr>
            <p:ph type="body" sz="quarter" idx="11"/>
          </p:nvPr>
        </p:nvSpPr>
        <p:spPr/>
        <p:txBody>
          <a:bodyPr/>
          <a:lstStyle/>
          <a:p>
            <a:r>
              <a:rPr lang="en-US" dirty="0" smtClean="0"/>
              <a:t>Fig 5.10, estimates of some parameter, </a:t>
            </a:r>
            <a:r>
              <a:rPr lang="en-US" dirty="0" smtClean="0">
                <a:latin typeface="symbol" charset="2"/>
              </a:rPr>
              <a:t>a</a:t>
            </a:r>
            <a:r>
              <a:rPr lang="en-US" dirty="0" smtClean="0"/>
              <a:t> </a:t>
            </a:r>
            <a:endParaRPr lang="en-US" dirty="0"/>
          </a:p>
        </p:txBody>
      </p:sp>
      <p:pic>
        <p:nvPicPr>
          <p:cNvPr id="4" name="Picture 3"/>
          <p:cNvPicPr>
            <a:picLocks noChangeAspect="1"/>
          </p:cNvPicPr>
          <p:nvPr/>
        </p:nvPicPr>
        <p:blipFill>
          <a:blip r:embed="rId2"/>
          <a:stretch>
            <a:fillRect/>
          </a:stretch>
        </p:blipFill>
        <p:spPr>
          <a:xfrm>
            <a:off x="1143564" y="2351428"/>
            <a:ext cx="7711951" cy="4506572"/>
          </a:xfrm>
          <a:prstGeom prst="rect">
            <a:avLst/>
          </a:prstGeom>
        </p:spPr>
      </p:pic>
    </p:spTree>
    <p:extLst>
      <p:ext uri="{BB962C8B-B14F-4D97-AF65-F5344CB8AC3E}">
        <p14:creationId xmlns:p14="http://schemas.microsoft.com/office/powerpoint/2010/main" val="1674317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 care</a:t>
            </a:r>
            <a:endParaRPr lang="en-US" dirty="0"/>
          </a:p>
        </p:txBody>
      </p:sp>
      <p:sp>
        <p:nvSpPr>
          <p:cNvPr id="3" name="Text Placeholder 2"/>
          <p:cNvSpPr>
            <a:spLocks noGrp="1"/>
          </p:cNvSpPr>
          <p:nvPr>
            <p:ph type="body" sz="quarter" idx="11"/>
          </p:nvPr>
        </p:nvSpPr>
        <p:spPr/>
        <p:txBody>
          <a:bodyPr/>
          <a:lstStyle/>
          <a:p>
            <a:r>
              <a:rPr lang="en-US" dirty="0" smtClean="0"/>
              <a:t>Depending on how large your bootstrap sample data set is, I recommend you avoid using the standard error formula (</a:t>
            </a:r>
            <a:r>
              <a:rPr lang="en-US" dirty="0" err="1" smtClean="0"/>
              <a:t>Eq</a:t>
            </a:r>
            <a:r>
              <a:rPr lang="en-US" dirty="0" smtClean="0"/>
              <a:t> 5.8) and instead you should use simply the standard deviation of the bootstrap estimates. </a:t>
            </a:r>
          </a:p>
          <a:p>
            <a:pPr lvl="1"/>
            <a:r>
              <a:rPr lang="en-US" b="0" dirty="0" smtClean="0"/>
              <a:t>Can anyone explain why? </a:t>
            </a:r>
          </a:p>
          <a:p>
            <a:r>
              <a:rPr lang="en-US" dirty="0" smtClean="0"/>
              <a:t>In this context </a:t>
            </a:r>
            <a:r>
              <a:rPr lang="en-US" dirty="0" smtClean="0">
                <a:latin typeface="symbol" charset="2"/>
              </a:rPr>
              <a:t>a</a:t>
            </a:r>
            <a:r>
              <a:rPr lang="en-US" dirty="0" smtClean="0"/>
              <a:t>, could be any quantity from your training procedure (MSE, </a:t>
            </a:r>
            <a:r>
              <a:rPr lang="en-US" dirty="0" smtClean="0">
                <a:latin typeface="symbol" charset="2"/>
              </a:rPr>
              <a:t>b</a:t>
            </a:r>
            <a:r>
              <a:rPr lang="en-US" dirty="0" smtClean="0"/>
              <a:t>, etc..) </a:t>
            </a:r>
            <a:endParaRPr lang="en-US" dirty="0"/>
          </a:p>
        </p:txBody>
      </p:sp>
      <p:pic>
        <p:nvPicPr>
          <p:cNvPr id="4" name="Picture 3"/>
          <p:cNvPicPr>
            <a:picLocks noChangeAspect="1"/>
          </p:cNvPicPr>
          <p:nvPr/>
        </p:nvPicPr>
        <p:blipFill>
          <a:blip r:embed="rId2"/>
          <a:stretch>
            <a:fillRect/>
          </a:stretch>
        </p:blipFill>
        <p:spPr>
          <a:xfrm>
            <a:off x="0" y="5324534"/>
            <a:ext cx="9144000" cy="1533466"/>
          </a:xfrm>
          <a:prstGeom prst="rect">
            <a:avLst/>
          </a:prstGeom>
        </p:spPr>
      </p:pic>
    </p:spTree>
    <p:extLst>
      <p:ext uri="{BB962C8B-B14F-4D97-AF65-F5344CB8AC3E}">
        <p14:creationId xmlns:p14="http://schemas.microsoft.com/office/powerpoint/2010/main" val="1644483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regression framework (</a:t>
            </a:r>
            <a:r>
              <a:rPr lang="en-US" b="0" dirty="0" smtClean="0"/>
              <a:t>generic in supervised machine learning</a:t>
            </a:r>
            <a:r>
              <a:rPr lang="en-US" dirty="0" smtClean="0"/>
              <a:t>)</a:t>
            </a:r>
          </a:p>
          <a:p>
            <a:pPr lvl="1"/>
            <a:r>
              <a:rPr lang="en-US" dirty="0" smtClean="0"/>
              <a:t>Propose a model </a:t>
            </a:r>
          </a:p>
          <a:p>
            <a:pPr lvl="1"/>
            <a:r>
              <a:rPr lang="en-US" dirty="0" smtClean="0"/>
              <a:t>Define the error metric</a:t>
            </a:r>
          </a:p>
          <a:p>
            <a:pPr lvl="1"/>
            <a:r>
              <a:rPr lang="en-US" dirty="0" smtClean="0"/>
              <a:t>Estimate the coefficients and assess the estimate </a:t>
            </a:r>
          </a:p>
          <a:p>
            <a:pPr lvl="1"/>
            <a:r>
              <a:rPr lang="en-US" dirty="0" smtClean="0"/>
              <a:t>Determine the error in the model </a:t>
            </a:r>
            <a:endParaRPr lang="en-US" dirty="0"/>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smtClean="0"/>
              <a:t>The humble SLR</a:t>
            </a:r>
            <a:endParaRPr lang="en-US" dirty="0"/>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smtClean="0"/>
              <a:t>Distinguishing the estimates we make with the training data (hat) from the proposed actual coefficients/responses</a:t>
            </a:r>
            <a:r>
              <a:rPr lang="mr-IN" dirty="0" smtClean="0"/>
              <a:t>…</a:t>
            </a:r>
            <a:endParaRPr lang="en-US" dirty="0" smtClean="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next?</a:t>
            </a:r>
            <a:endParaRPr lang="en-US" dirty="0"/>
          </a:p>
        </p:txBody>
      </p:sp>
      <p:sp>
        <p:nvSpPr>
          <p:cNvPr id="3" name="Text Placeholder 2"/>
          <p:cNvSpPr>
            <a:spLocks noGrp="1"/>
          </p:cNvSpPr>
          <p:nvPr>
            <p:ph type="body" sz="quarter" idx="11"/>
          </p:nvPr>
        </p:nvSpPr>
        <p:spPr/>
        <p:txBody>
          <a:bodyPr/>
          <a:lstStyle/>
          <a:p>
            <a:r>
              <a:rPr lang="en-US" dirty="0" smtClean="0"/>
              <a:t>HW 4</a:t>
            </a:r>
            <a:r>
              <a:rPr lang="en-US" dirty="0" smtClean="0"/>
              <a:t>!</a:t>
            </a:r>
          </a:p>
          <a:p>
            <a:pPr lvl="1"/>
            <a:r>
              <a:rPr lang="en-US" dirty="0" smtClean="0"/>
              <a:t>Should be available by the end of the day.</a:t>
            </a:r>
            <a:r>
              <a:rPr lang="en-US" dirty="0" smtClean="0"/>
              <a:t> </a:t>
            </a:r>
            <a:endParaRPr lang="en-US" dirty="0"/>
          </a:p>
        </p:txBody>
      </p:sp>
    </p:spTree>
    <p:extLst>
      <p:ext uri="{BB962C8B-B14F-4D97-AF65-F5344CB8AC3E}">
        <p14:creationId xmlns:p14="http://schemas.microsoft.com/office/powerpoint/2010/main" val="274056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smtClean="0"/>
              <a:t>Top: Fig 3.1 </a:t>
            </a:r>
            <a:r>
              <a:rPr lang="en-US" sz="1400" dirty="0" smtClean="0"/>
              <a:t>ISL</a:t>
            </a:r>
            <a:endParaRPr lang="en-US" sz="1400" dirty="0" smtClean="0"/>
          </a:p>
        </p:txBody>
      </p:sp>
      <p:pic>
        <p:nvPicPr>
          <p:cNvPr id="9" name="Picture 8"/>
          <p:cNvPicPr>
            <a:picLocks noChangeAspect="1"/>
          </p:cNvPicPr>
          <p:nvPr/>
        </p:nvPicPr>
        <p:blipFill>
          <a:blip r:embed="rId3"/>
          <a:stretch>
            <a:fillRect/>
          </a:stretch>
        </p:blipFill>
        <p:spPr>
          <a:xfrm>
            <a:off x="807017" y="3924970"/>
            <a:ext cx="3802304" cy="2409810"/>
          </a:xfrm>
          <a:prstGeom prst="rect">
            <a:avLst/>
          </a:prstGeom>
        </p:spPr>
      </p:pic>
    </p:spTree>
    <p:extLst>
      <p:ext uri="{BB962C8B-B14F-4D97-AF65-F5344CB8AC3E}">
        <p14:creationId xmlns:p14="http://schemas.microsoft.com/office/powerpoint/2010/main" val="1088320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Once the SLR model is known, what is the error? </a:t>
            </a:r>
            <a:endParaRPr lang="en-US" dirty="0"/>
          </a:p>
        </p:txBody>
      </p:sp>
      <p:sp>
        <p:nvSpPr>
          <p:cNvPr id="3" name="Text Placeholder 2"/>
          <p:cNvSpPr>
            <a:spLocks noGrp="1"/>
          </p:cNvSpPr>
          <p:nvPr>
            <p:ph type="body" sz="quarter" idx="11"/>
          </p:nvPr>
        </p:nvSpPr>
        <p:spPr>
          <a:xfrm>
            <a:off x="659304" y="1736725"/>
            <a:ext cx="3950017" cy="4015497"/>
          </a:xfrm>
        </p:spPr>
        <p:txBody>
          <a:bodyPr/>
          <a:lstStyle/>
          <a:p>
            <a:r>
              <a:rPr lang="en-US" sz="2000" dirty="0" smtClean="0"/>
              <a:t>The SSR describes the sum of squared residual errors, very similar in concept to the MSE we discussed last week</a:t>
            </a:r>
            <a:endParaRPr lang="en-US" sz="2000" dirty="0"/>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smtClean="0"/>
              <a:t>Top: Fig 3.1 ISL</a:t>
            </a:r>
          </a:p>
          <a:p>
            <a:r>
              <a:rPr lang="en-US" sz="1400" dirty="0" smtClean="0"/>
              <a:t>Right: Figure 17.2 from </a:t>
            </a:r>
            <a:r>
              <a:rPr lang="en-US" sz="1400" dirty="0" err="1" smtClean="0"/>
              <a:t>Chapra</a:t>
            </a:r>
            <a:r>
              <a:rPr lang="en-US" sz="1400" dirty="0" smtClean="0"/>
              <a:t> and </a:t>
            </a:r>
            <a:r>
              <a:rPr lang="en-US" sz="1400" dirty="0" err="1" smtClean="0"/>
              <a:t>Canale</a:t>
            </a:r>
            <a:r>
              <a:rPr lang="en-US" sz="1400" dirty="0" smtClean="0"/>
              <a:t> numerical methods for Engineers</a:t>
            </a:r>
            <a:endParaRPr lang="en-US" sz="1400" dirty="0"/>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172523" y="3504434"/>
            <a:ext cx="5635349" cy="293392"/>
          </a:xfrm>
          <a:prstGeom prst="rect">
            <a:avLst/>
          </a:prstGeom>
        </p:spPr>
      </p:pic>
      <p:grpSp>
        <p:nvGrpSpPr>
          <p:cNvPr id="10" name="Group 9"/>
          <p:cNvGrpSpPr/>
          <p:nvPr/>
        </p:nvGrpSpPr>
        <p:grpSpPr>
          <a:xfrm>
            <a:off x="4388731" y="1736725"/>
            <a:ext cx="5669669" cy="5121275"/>
            <a:chOff x="3797888" y="1003852"/>
            <a:chExt cx="6066856" cy="5854148"/>
          </a:xfrm>
        </p:grpSpPr>
        <p:pic>
          <p:nvPicPr>
            <p:cNvPr id="4" name="Picture 3"/>
            <p:cNvPicPr>
              <a:picLocks noChangeAspect="1"/>
            </p:cNvPicPr>
            <p:nvPr/>
          </p:nvPicPr>
          <p:blipFill rotWithShape="1">
            <a:blip r:embed="rId4"/>
            <a:srcRect b="87481"/>
            <a:stretch/>
          </p:blipFill>
          <p:spPr>
            <a:xfrm>
              <a:off x="3797888" y="1003852"/>
              <a:ext cx="5207373" cy="732873"/>
            </a:xfrm>
            <a:prstGeom prst="rect">
              <a:avLst/>
            </a:prstGeom>
          </p:spPr>
        </p:pic>
        <p:pic>
          <p:nvPicPr>
            <p:cNvPr id="9" name="Picture 8"/>
            <p:cNvPicPr>
              <a:picLocks noChangeAspect="1"/>
            </p:cNvPicPr>
            <p:nvPr/>
          </p:nvPicPr>
          <p:blipFill rotWithShape="1">
            <a:blip r:embed="rId4"/>
            <a:srcRect l="24931" t="12519"/>
            <a:stretch/>
          </p:blipFill>
          <p:spPr>
            <a:xfrm>
              <a:off x="5955585" y="1736725"/>
              <a:ext cx="3909159" cy="5121275"/>
            </a:xfrm>
            <a:prstGeom prst="rect">
              <a:avLst/>
            </a:prstGeom>
          </p:spPr>
        </p:pic>
      </p:grpSp>
    </p:spTree>
    <p:extLst>
      <p:ext uri="{BB962C8B-B14F-4D97-AF65-F5344CB8AC3E}">
        <p14:creationId xmlns:p14="http://schemas.microsoft.com/office/powerpoint/2010/main" val="314402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method of “least squares” minimization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Given our model                            and some training </a:t>
                </a:r>
                <a:r>
                  <a:rPr lang="en-US" dirty="0" smtClean="0"/>
                  <a:t>data,    </a:t>
                </a:r>
                <a:r>
                  <a:rPr lang="en-US" dirty="0" smtClean="0"/>
                  <a:t>we need to determine what values of our parameters </a:t>
                </a:r>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smtClean="0"/>
                  <a:t> minimize the error.</a:t>
                </a:r>
              </a:p>
              <a:p>
                <a:r>
                  <a:rPr lang="en-US" dirty="0" smtClean="0"/>
                  <a:t>This is accomplished by determining </a:t>
                </a:r>
                <a14:m>
                  <m:oMath xmlns:m="http://schemas.openxmlformats.org/officeDocument/2006/math">
                    <m:f>
                      <m:fPr>
                        <m:ctrlPr>
                          <a:rPr lang="mr-IN" i="1" smtClean="0">
                            <a:latin typeface="Cambria Math"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smtClean="0"/>
                  <a:t> and </a:t>
                </a:r>
                <a14:m>
                  <m:oMath xmlns:m="http://schemas.openxmlformats.org/officeDocument/2006/math">
                    <m:f>
                      <m:fPr>
                        <m:ctrlPr>
                          <a:rPr lang="mr-IN" i="1">
                            <a:latin typeface="Cambria Math"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smtClean="0"/>
                  <a:t> setting equal to zero and solving:</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r="-148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r="69608"/>
          <a:stretch/>
        </p:blipFill>
        <p:spPr>
          <a:xfrm>
            <a:off x="3260676" y="1520018"/>
            <a:ext cx="1932181" cy="647052"/>
          </a:xfrm>
          <a:prstGeom prst="rect">
            <a:avLst/>
          </a:prstGeom>
        </p:spPr>
      </p:pic>
      <p:pic>
        <p:nvPicPr>
          <p:cNvPr id="5" name="Picture 4"/>
          <p:cNvPicPr>
            <a:picLocks noChangeAspect="1"/>
          </p:cNvPicPr>
          <p:nvPr/>
        </p:nvPicPr>
        <p:blipFill>
          <a:blip r:embed="rId4"/>
          <a:stretch>
            <a:fillRect/>
          </a:stretch>
        </p:blipFill>
        <p:spPr>
          <a:xfrm>
            <a:off x="3849878" y="2540287"/>
            <a:ext cx="3157924" cy="39083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Ways to estimate the uncertainty in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There is a simple estimate for the standard error</a:t>
                </a:r>
              </a:p>
              <a:p>
                <a:endParaRPr lang="en-US" dirty="0" smtClean="0"/>
              </a:p>
              <a:p>
                <a:endParaRPr lang="en-US" dirty="0"/>
              </a:p>
              <a:p>
                <a:pPr lvl="1"/>
                <a:r>
                  <a:rPr lang="en-US" dirty="0" smtClean="0"/>
                  <a:t>Note the variance (</a:t>
                </a:r>
                <a:r>
                  <a:rPr lang="en-US" b="0" i="1" dirty="0" smtClean="0">
                    <a:latin typeface="Symbol Tiger Expert" charset="2"/>
                    <a:ea typeface="Symbol Tiger Expert" charset="2"/>
                    <a:cs typeface="Symbol Tiger Expert" charset="2"/>
                  </a:rPr>
                  <a:t>s</a:t>
                </a:r>
                <a:r>
                  <a:rPr lang="en-US" b="0" i="1" baseline="30000" dirty="0" smtClean="0">
                    <a:latin typeface="Symbol Tiger Expert" charset="2"/>
                    <a:ea typeface="Symbol Tiger Expert" charset="2"/>
                    <a:cs typeface="Symbol Tiger Expert" charset="2"/>
                  </a:rPr>
                  <a:t>2</a:t>
                </a:r>
                <a:r>
                  <a:rPr lang="en-US" dirty="0" smtClean="0"/>
                  <a:t>) is estimated from the RSS as:		 </a:t>
                </a:r>
                <a:endParaRPr lang="en-US" i="1" dirty="0" smtClean="0">
                  <a:latin typeface="Cambria Math" charset="0"/>
                  <a:ea typeface="Cambria Math" charset="0"/>
                  <a:cs typeface="Cambria Math" charset="0"/>
                </a:endParaRPr>
              </a:p>
              <a:p>
                <a:pPr marL="457200" lvl="1" indent="0">
                  <a:buNone/>
                </a:pPr>
                <a:r>
                  <a:rPr lang="en-US" dirty="0" smtClean="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smtClean="0"/>
                  <a:t> (RSE = residual standard error)</a:t>
                </a:r>
              </a:p>
              <a:p>
                <a:endParaRPr lang="en-US" dirty="0" smtClean="0"/>
              </a:p>
              <a:p>
                <a:r>
                  <a:rPr lang="en-US" dirty="0" smtClean="0"/>
                  <a:t>Given the standard errors (ISL, </a:t>
                </a:r>
                <a:r>
                  <a:rPr lang="en-US" dirty="0" err="1" smtClean="0"/>
                  <a:t>eq</a:t>
                </a:r>
                <a:r>
                  <a:rPr lang="en-US" dirty="0" smtClean="0"/>
                  <a:t> 3.8), we can estimate the confidence intervals as: </a:t>
                </a:r>
                <a:endParaRPr lang="en-US" i="1" dirty="0" smtClean="0">
                  <a:latin typeface="Cambria Math" charset="0"/>
                </a:endParaRPr>
              </a:p>
              <a:p>
                <a:pPr marL="457200" lvl="1" indent="0">
                  <a:buNone/>
                </a:pPr>
                <a14:m>
                  <m:oMath xmlns:m="http://schemas.openxmlformats.org/officeDocument/2006/math">
                    <m:acc>
                      <m:accPr>
                        <m:chr m:val="̂"/>
                        <m:ctrlPr>
                          <a:rPr lang="en-US" i="1" smtClean="0">
                            <a:latin typeface="Cambria Math" charset="0"/>
                          </a:rPr>
                        </m:ctrlPr>
                      </m:accPr>
                      <m:e>
                        <m:sSub>
                          <m:sSubPr>
                            <m:ctrlPr>
                              <a:rPr lang="en-US" i="1" smtClean="0">
                                <a:latin typeface="Cambria Math"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smtClean="0"/>
                  <a:t> or </a:t>
                </a:r>
                <a14:m>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Hypothesis testing on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Recall from statistical hypothesis testing, I said that we would revisit </a:t>
                </a:r>
                <a:r>
                  <a:rPr lang="en-US" i="1" dirty="0" smtClean="0"/>
                  <a:t>p</a:t>
                </a:r>
                <a:r>
                  <a:rPr lang="en-US" dirty="0" smtClean="0"/>
                  <a:t>-values </a:t>
                </a:r>
                <a:r>
                  <a:rPr lang="en-US" dirty="0" smtClean="0"/>
                  <a:t>in this section of the class </a:t>
                </a:r>
              </a:p>
              <a:p>
                <a:r>
                  <a:rPr lang="en-US" dirty="0" smtClean="0"/>
                  <a:t>Once we have our estimated coefficient values we test the hypothesis</a:t>
                </a:r>
              </a:p>
              <a:p>
                <a:pPr lvl="1"/>
                <a:r>
                  <a:rPr lang="en-US" dirty="0" smtClean="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smtClean="0"/>
                  <a:t> ,i.e., there is no correlation between x and y!</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12754</TotalTime>
  <Words>2185</Words>
  <Application>Microsoft Macintosh PowerPoint</Application>
  <PresentationFormat>On-screen Show (4:3)</PresentationFormat>
  <Paragraphs>218</Paragraphs>
  <Slides>40</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Calibri</vt:lpstr>
      <vt:lpstr>Cambria Math</vt:lpstr>
      <vt:lpstr>Encode Sans Normal Black</vt:lpstr>
      <vt:lpstr>Lucida Grande</vt:lpstr>
      <vt:lpstr>Mangal</vt:lpstr>
      <vt:lpstr>Open Sans</vt:lpstr>
      <vt:lpstr>Open Sans Light</vt:lpstr>
      <vt:lpstr>symbol</vt:lpstr>
      <vt:lpstr>Symbol Tiger Expert</vt:lpstr>
      <vt:lpstr>times new roman</vt:lpstr>
      <vt:lpstr>Uni Sans Regular</vt:lpstr>
      <vt:lpstr>Arial</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David A Beck</cp:lastModifiedBy>
  <cp:revision>377</cp:revision>
  <cp:lastPrinted>2016-02-10T20:19:12Z</cp:lastPrinted>
  <dcterms:created xsi:type="dcterms:W3CDTF">2014-10-14T00:51:43Z</dcterms:created>
  <dcterms:modified xsi:type="dcterms:W3CDTF">2018-02-15T18:36:55Z</dcterms:modified>
</cp:coreProperties>
</file>